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5" r:id="rId1"/>
  </p:sldMasterIdLst>
  <p:notesMasterIdLst>
    <p:notesMasterId r:id="rId23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03BD"/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5250" autoAdjust="0"/>
  </p:normalViewPr>
  <p:slideViewPr>
    <p:cSldViewPr snapToGrid="0">
      <p:cViewPr varScale="1">
        <p:scale>
          <a:sx n="51" d="100"/>
          <a:sy n="51" d="100"/>
        </p:scale>
        <p:origin x="118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2C4795-DE22-4BC7-945E-FBDD01BA464B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589B4-46AD-4B1E-A17E-D006F716488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10210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This presentation follows the full predictive analytics workflow.</a:t>
            </a:r>
            <a:br>
              <a:rPr lang="en-SG" dirty="0"/>
            </a:br>
            <a:r>
              <a:rPr lang="en-SG" dirty="0"/>
              <a:t>We begin with the problem statement and objectives, then explore and prepare the dataset.</a:t>
            </a:r>
            <a:br>
              <a:rPr lang="en-SG" dirty="0"/>
            </a:br>
            <a:r>
              <a:rPr lang="en-SG" dirty="0"/>
              <a:t>Next, we develop and evaluate multiple models—Linear Regression, Decision Tree, and Random Forest.</a:t>
            </a:r>
            <a:br>
              <a:rPr lang="en-SG" dirty="0"/>
            </a:br>
            <a:r>
              <a:rPr lang="en-SG" dirty="0"/>
              <a:t>Finally, we summarize key insights, business implications, and recommendations.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27887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“Scatter confirms </a:t>
            </a:r>
            <a:r>
              <a:rPr lang="en-SG" b="1" dirty="0"/>
              <a:t>size drives price</a:t>
            </a:r>
            <a:r>
              <a:rPr lang="en-SG" dirty="0"/>
              <a:t> but with wider spread at larger units—expect </a:t>
            </a:r>
            <a:r>
              <a:rPr lang="en-SG" b="1" dirty="0"/>
              <a:t>non-linear effects</a:t>
            </a:r>
            <a:r>
              <a:rPr lang="en-SG" dirty="0"/>
              <a:t>; tree-based models can capture this.</a:t>
            </a:r>
          </a:p>
          <a:p>
            <a:r>
              <a:rPr lang="en-SG" dirty="0"/>
              <a:t>Heatmap shows </a:t>
            </a:r>
            <a:r>
              <a:rPr lang="en-SG" b="1" dirty="0"/>
              <a:t>systematic premiums/discounts</a:t>
            </a:r>
            <a:r>
              <a:rPr lang="en-SG" dirty="0"/>
              <a:t> by town and flat type; we keep both as categorical features (one-hot).</a:t>
            </a:r>
          </a:p>
          <a:p>
            <a:r>
              <a:rPr lang="en-SG" dirty="0"/>
              <a:t>These findings finalize our </a:t>
            </a:r>
            <a:r>
              <a:rPr lang="en-SG" b="1" dirty="0"/>
              <a:t>feature list</a:t>
            </a:r>
            <a:r>
              <a:rPr lang="en-SG" dirty="0"/>
              <a:t> for </a:t>
            </a:r>
            <a:r>
              <a:rPr lang="en-SG" dirty="0" err="1"/>
              <a:t>modeling</a:t>
            </a:r>
            <a:r>
              <a:rPr lang="en-SG" dirty="0"/>
              <a:t> and justify interactions if needed.”</a:t>
            </a:r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57648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“The series shows three regimes: a run-up to 2013, a </a:t>
            </a:r>
            <a:r>
              <a:rPr lang="en-SG" b="1" dirty="0"/>
              <a:t>cooling phase 2014–2019</a:t>
            </a:r>
            <a:r>
              <a:rPr lang="en-SG" dirty="0"/>
              <a:t>, then a sharp </a:t>
            </a:r>
            <a:r>
              <a:rPr lang="en-SG" b="1" dirty="0"/>
              <a:t>post-2020 surge</a:t>
            </a:r>
            <a:r>
              <a:rPr lang="en-SG" dirty="0"/>
              <a:t>.</a:t>
            </a:r>
          </a:p>
          <a:p>
            <a:r>
              <a:rPr lang="en-SG" dirty="0"/>
              <a:t>The mid-decade dip aligns more with </a:t>
            </a:r>
            <a:r>
              <a:rPr lang="en-SG" b="1" dirty="0"/>
              <a:t>policy cooling measures and supply effects</a:t>
            </a:r>
            <a:r>
              <a:rPr lang="en-SG" dirty="0"/>
              <a:t>; prices actually </a:t>
            </a:r>
            <a:r>
              <a:rPr lang="en-SG" b="1" dirty="0"/>
              <a:t>rose after 2020</a:t>
            </a:r>
            <a:r>
              <a:rPr lang="en-SG" dirty="0"/>
              <a:t> despite COVID, helped by low rates, WFH demand, and supply constraints.</a:t>
            </a:r>
          </a:p>
          <a:p>
            <a:r>
              <a:rPr lang="en-SG" dirty="0"/>
              <a:t>We encode </a:t>
            </a:r>
            <a:r>
              <a:rPr lang="en-SG" b="1" dirty="0"/>
              <a:t>time</a:t>
            </a:r>
            <a:r>
              <a:rPr lang="en-SG" dirty="0"/>
              <a:t> and a </a:t>
            </a:r>
            <a:r>
              <a:rPr lang="en-SG" b="1" dirty="0"/>
              <a:t>post-2019 dummy</a:t>
            </a:r>
            <a:r>
              <a:rPr lang="en-SG" dirty="0"/>
              <a:t> so models can learn these regime changes rather than a single linear slope.”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303980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“Area is a primary driver of price, but returns </a:t>
            </a:r>
            <a:r>
              <a:rPr lang="en-SG" b="1" dirty="0"/>
              <a:t>taper at higher sizes</a:t>
            </a:r>
            <a:r>
              <a:rPr lang="en-SG" dirty="0"/>
              <a:t>—suggesting non-linearity.</a:t>
            </a:r>
          </a:p>
          <a:p>
            <a:r>
              <a:rPr lang="en-SG" dirty="0"/>
              <a:t>The spread widens for large units, so we expect </a:t>
            </a:r>
            <a:r>
              <a:rPr lang="en-SG" b="1" dirty="0"/>
              <a:t>unequal error variance</a:t>
            </a:r>
            <a:r>
              <a:rPr lang="en-SG" dirty="0"/>
              <a:t>; logging the target or using </a:t>
            </a:r>
            <a:r>
              <a:rPr lang="en-SG" b="1" dirty="0"/>
              <a:t>tree-based models</a:t>
            </a:r>
            <a:r>
              <a:rPr lang="en-SG" dirty="0"/>
              <a:t> can stabilize fit.</a:t>
            </a:r>
          </a:p>
          <a:p>
            <a:r>
              <a:rPr lang="en-SG" dirty="0"/>
              <a:t>We’ll keep </a:t>
            </a:r>
            <a:r>
              <a:rPr lang="en-SG" b="1" dirty="0" err="1"/>
              <a:t>floor_area</a:t>
            </a:r>
            <a:r>
              <a:rPr lang="en-SG" dirty="0"/>
              <a:t> as a core feature and allow models to learn </a:t>
            </a:r>
            <a:r>
              <a:rPr lang="en-SG" b="1" dirty="0"/>
              <a:t>non-linear effects</a:t>
            </a:r>
            <a:r>
              <a:rPr lang="en-SG" dirty="0"/>
              <a:t> and </a:t>
            </a:r>
            <a:r>
              <a:rPr lang="en-SG" b="1" dirty="0"/>
              <a:t>town interactions</a:t>
            </a:r>
            <a:r>
              <a:rPr lang="en-SG" dirty="0"/>
              <a:t>.”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286002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  <a:p>
            <a:r>
              <a:rPr lang="en-SG" dirty="0"/>
              <a:t>“Heatmap confirms </a:t>
            </a:r>
            <a:r>
              <a:rPr lang="en-SG" b="1" dirty="0"/>
              <a:t>area</a:t>
            </a:r>
            <a:r>
              <a:rPr lang="en-SG" dirty="0"/>
              <a:t> and </a:t>
            </a:r>
            <a:r>
              <a:rPr lang="en-SG" b="1" dirty="0"/>
              <a:t>lease</a:t>
            </a:r>
            <a:r>
              <a:rPr lang="en-SG" dirty="0"/>
              <a:t> as key numeric drivers of price.</a:t>
            </a:r>
          </a:p>
          <a:p>
            <a:r>
              <a:rPr lang="en-SG" dirty="0"/>
              <a:t>We avoid leakage/duplication by </a:t>
            </a:r>
            <a:r>
              <a:rPr lang="en-SG" b="1" dirty="0"/>
              <a:t>not using both</a:t>
            </a:r>
            <a:r>
              <a:rPr lang="en-SG" dirty="0"/>
              <a:t> </a:t>
            </a:r>
            <a:r>
              <a:rPr lang="en-SG" dirty="0" err="1"/>
              <a:t>flat_age</a:t>
            </a:r>
            <a:r>
              <a:rPr lang="en-SG" dirty="0"/>
              <a:t> and </a:t>
            </a:r>
            <a:r>
              <a:rPr lang="en-SG" dirty="0" err="1"/>
              <a:t>remaining_lease_years</a:t>
            </a:r>
            <a:r>
              <a:rPr lang="en-SG" dirty="0"/>
              <a:t> together if they’re perfectly collinear, and we treat </a:t>
            </a:r>
            <a:r>
              <a:rPr lang="en-SG" dirty="0" err="1"/>
              <a:t>price_per_sqm</a:t>
            </a:r>
            <a:r>
              <a:rPr lang="en-SG" dirty="0"/>
              <a:t> as </a:t>
            </a:r>
            <a:r>
              <a:rPr lang="en-SG" b="1" dirty="0"/>
              <a:t>diagnostic only</a:t>
            </a:r>
            <a:r>
              <a:rPr lang="en-SG" dirty="0"/>
              <a:t>.</a:t>
            </a:r>
          </a:p>
          <a:p>
            <a:r>
              <a:rPr lang="en-SG" dirty="0"/>
              <a:t>This sets up clean features for </a:t>
            </a:r>
            <a:r>
              <a:rPr lang="en-SG" dirty="0" err="1"/>
              <a:t>modeling</a:t>
            </a:r>
            <a:r>
              <a:rPr lang="en-SG" dirty="0"/>
              <a:t>; we’ll one-hot encode </a:t>
            </a:r>
            <a:r>
              <a:rPr lang="en-SG" dirty="0" err="1"/>
              <a:t>categoricals</a:t>
            </a:r>
            <a:r>
              <a:rPr lang="en-SG" dirty="0"/>
              <a:t> and run a </a:t>
            </a:r>
            <a:r>
              <a:rPr lang="en-SG" b="1" dirty="0"/>
              <a:t>VIF</a:t>
            </a:r>
            <a:r>
              <a:rPr lang="en-SG" dirty="0"/>
              <a:t> screen for the linear model before training.”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490450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“Each dot compares a </a:t>
            </a:r>
            <a:r>
              <a:rPr lang="en-SG" b="1" dirty="0"/>
              <a:t>predicted price</a:t>
            </a:r>
            <a:r>
              <a:rPr lang="en-SG" dirty="0"/>
              <a:t> to the </a:t>
            </a:r>
            <a:r>
              <a:rPr lang="en-SG" b="1" dirty="0"/>
              <a:t>actual sale price</a:t>
            </a:r>
            <a:r>
              <a:rPr lang="en-SG" dirty="0"/>
              <a:t>.</a:t>
            </a:r>
          </a:p>
          <a:p>
            <a:r>
              <a:rPr lang="en-SG" dirty="0"/>
              <a:t>Dots close to the diagonal mean we’re </a:t>
            </a:r>
            <a:r>
              <a:rPr lang="en-SG" b="1" dirty="0"/>
              <a:t>on target</a:t>
            </a:r>
            <a:r>
              <a:rPr lang="en-SG" dirty="0"/>
              <a:t>; when dots are far, the model is </a:t>
            </a:r>
            <a:r>
              <a:rPr lang="en-SG" b="1" dirty="0"/>
              <a:t>off</a:t>
            </a:r>
            <a:r>
              <a:rPr lang="en-SG" dirty="0"/>
              <a:t>.</a:t>
            </a:r>
          </a:p>
          <a:p>
            <a:r>
              <a:rPr lang="en-SG" dirty="0"/>
              <a:t>It performs well for </a:t>
            </a:r>
            <a:r>
              <a:rPr lang="en-SG" b="1" dirty="0"/>
              <a:t>typical flats</a:t>
            </a:r>
            <a:r>
              <a:rPr lang="en-SG" dirty="0"/>
              <a:t>, but has larger misses for </a:t>
            </a:r>
            <a:r>
              <a:rPr lang="en-SG" b="1" dirty="0"/>
              <a:t>very big units or unusual listings</a:t>
            </a:r>
            <a:r>
              <a:rPr lang="en-SG" dirty="0"/>
              <a:t>.</a:t>
            </a:r>
          </a:p>
          <a:p>
            <a:r>
              <a:rPr lang="en-SG" dirty="0"/>
              <a:t>We keep this as our </a:t>
            </a:r>
            <a:r>
              <a:rPr lang="en-SG" b="1" dirty="0"/>
              <a:t>baseline</a:t>
            </a:r>
            <a:r>
              <a:rPr lang="en-SG" dirty="0"/>
              <a:t>—clear and easy to justify—then move to models that handle </a:t>
            </a:r>
            <a:r>
              <a:rPr lang="en-SG" b="1" dirty="0"/>
              <a:t>complex patterns</a:t>
            </a:r>
            <a:r>
              <a:rPr lang="en-SG" dirty="0"/>
              <a:t> better.”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285029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SG" dirty="0"/>
            </a:br>
            <a:r>
              <a:rPr lang="en-SG" dirty="0"/>
              <a:t>it explains about </a:t>
            </a:r>
            <a:r>
              <a:rPr lang="en-SG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87.93%</a:t>
            </a:r>
            <a:r>
              <a:rPr lang="en-SG" dirty="0"/>
              <a:t> with a typical error of </a:t>
            </a:r>
            <a:r>
              <a:rPr lang="en-SG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SGD56,853.22 </a:t>
            </a:r>
            <a:r>
              <a:rPr lang="en-SG" dirty="0"/>
              <a:t>per flat.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623286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b="1" dirty="0"/>
              <a:t>What it does:</a:t>
            </a:r>
            <a:r>
              <a:rPr lang="en-SG" dirty="0"/>
              <a:t> combines </a:t>
            </a:r>
            <a:r>
              <a:rPr lang="en-SG" b="1" dirty="0"/>
              <a:t>many decision trees</a:t>
            </a:r>
            <a:r>
              <a:rPr lang="en-SG" dirty="0"/>
              <a:t> to average out noise and improve accuracy.</a:t>
            </a:r>
          </a:p>
          <a:p>
            <a:r>
              <a:rPr lang="en-SG" b="1" dirty="0"/>
              <a:t>How good:</a:t>
            </a:r>
            <a:r>
              <a:rPr lang="en-SG" dirty="0"/>
              <a:t> explains about </a:t>
            </a:r>
            <a:r>
              <a:rPr lang="en-SG" b="1" dirty="0"/>
              <a:t>&lt;R² as </a:t>
            </a:r>
            <a:r>
              <a:rPr lang="en-SG" dirty="0"/>
              <a:t>94.36</a:t>
            </a:r>
            <a:r>
              <a:rPr lang="en-SG" b="1" dirty="0"/>
              <a:t>%&gt;</a:t>
            </a:r>
            <a:r>
              <a:rPr lang="en-SG" dirty="0"/>
              <a:t> of price movement; typical miss </a:t>
            </a:r>
            <a:r>
              <a:rPr lang="en-SG" b="1" dirty="0"/>
              <a:t>~&lt;RMSE in SGD </a:t>
            </a:r>
            <a:r>
              <a:rPr lang="en-SG" dirty="0"/>
              <a:t>38,860.97</a:t>
            </a:r>
            <a:r>
              <a:rPr lang="en-SG" b="1" dirty="0"/>
              <a:t>&gt;</a:t>
            </a:r>
            <a:r>
              <a:rPr lang="en-SG" dirty="0"/>
              <a:t> (best so far).</a:t>
            </a:r>
          </a:p>
          <a:p>
            <a:r>
              <a:rPr lang="en-SG" dirty="0"/>
              <a:t>It delivers our </a:t>
            </a:r>
            <a:r>
              <a:rPr lang="en-SG" b="1" dirty="0"/>
              <a:t>best accuracy</a:t>
            </a:r>
            <a:r>
              <a:rPr lang="en-SG" dirty="0"/>
              <a:t> so far: about </a:t>
            </a:r>
            <a:r>
              <a:rPr lang="en-SG" b="1" dirty="0"/>
              <a:t>&lt;R²</a:t>
            </a:r>
            <a:r>
              <a:rPr lang="en-SG" dirty="0"/>
              <a:t>94.36</a:t>
            </a:r>
            <a:r>
              <a:rPr lang="en-SG" b="1" dirty="0"/>
              <a:t>%&gt; explained</a:t>
            </a:r>
            <a:r>
              <a:rPr lang="en-SG" dirty="0"/>
              <a:t> with a typical error near </a:t>
            </a:r>
            <a:r>
              <a:rPr lang="en-SG" b="1" dirty="0"/>
              <a:t>~&lt;RMSE SGD</a:t>
            </a:r>
            <a:r>
              <a:rPr lang="en-SG" dirty="0"/>
              <a:t>38,860.97</a:t>
            </a:r>
            <a:r>
              <a:rPr lang="en-SG" b="1" dirty="0"/>
              <a:t>&gt;</a:t>
            </a:r>
            <a:r>
              <a:rPr lang="en-SG" dirty="0"/>
              <a:t> per flat.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469707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“This chart compares how well each model tracks actual sale prices.</a:t>
            </a:r>
          </a:p>
          <a:p>
            <a:r>
              <a:rPr lang="en-SG" dirty="0"/>
              <a:t>The </a:t>
            </a:r>
            <a:r>
              <a:rPr lang="en-SG" b="1" dirty="0"/>
              <a:t>Random Forest</a:t>
            </a:r>
            <a:r>
              <a:rPr lang="en-SG" dirty="0"/>
              <a:t> is </a:t>
            </a:r>
            <a:r>
              <a:rPr lang="en-SG" b="1" dirty="0"/>
              <a:t>most accurate</a:t>
            </a:r>
            <a:r>
              <a:rPr lang="en-SG" dirty="0"/>
              <a:t> and </a:t>
            </a:r>
            <a:r>
              <a:rPr lang="en-SG" b="1" dirty="0"/>
              <a:t>most consistent</a:t>
            </a:r>
            <a:r>
              <a:rPr lang="en-SG" dirty="0"/>
              <a:t> across folds, meaning it should hold up better on new listings.</a:t>
            </a:r>
          </a:p>
          <a:p>
            <a:r>
              <a:rPr lang="en-SG" b="1" dirty="0"/>
              <a:t>Linear Regression</a:t>
            </a:r>
            <a:r>
              <a:rPr lang="en-SG" dirty="0"/>
              <a:t> remains useful as a </a:t>
            </a:r>
            <a:r>
              <a:rPr lang="en-SG" b="1" dirty="0"/>
              <a:t>clear, explainable baseline</a:t>
            </a:r>
            <a:r>
              <a:rPr lang="en-SG" dirty="0"/>
              <a:t>, but it misses some complex patterns.</a:t>
            </a:r>
          </a:p>
          <a:p>
            <a:r>
              <a:rPr lang="en-SG" dirty="0"/>
              <a:t>A </a:t>
            </a:r>
            <a:r>
              <a:rPr lang="en-SG" b="1" dirty="0"/>
              <a:t>single Decision Tree</a:t>
            </a:r>
            <a:r>
              <a:rPr lang="en-SG" dirty="0"/>
              <a:t> forms simple rules but can latch onto quirks.</a:t>
            </a:r>
          </a:p>
          <a:p>
            <a:r>
              <a:rPr lang="en-SG" dirty="0"/>
              <a:t>We’ll proceed with </a:t>
            </a:r>
            <a:r>
              <a:rPr lang="en-SG" b="1" dirty="0"/>
              <a:t>Random Forest</a:t>
            </a:r>
            <a:r>
              <a:rPr lang="en-SG" dirty="0"/>
              <a:t> as the main predictor and retain </a:t>
            </a:r>
            <a:r>
              <a:rPr lang="en-SG" b="1" dirty="0"/>
              <a:t>Linear</a:t>
            </a:r>
            <a:r>
              <a:rPr lang="en-SG" dirty="0"/>
              <a:t> for quick checks and auditability.”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9859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“Both models agree that </a:t>
            </a:r>
            <a:r>
              <a:rPr lang="en-SG" b="1" dirty="0"/>
              <a:t>timing</a:t>
            </a:r>
            <a:r>
              <a:rPr lang="en-SG" dirty="0"/>
              <a:t> is crucial—prices move with the </a:t>
            </a:r>
            <a:r>
              <a:rPr lang="en-SG" b="1" dirty="0"/>
              <a:t>market cycle</a:t>
            </a:r>
            <a:r>
              <a:rPr lang="en-SG" dirty="0"/>
              <a:t>, so month captures where we are in that cycle.</a:t>
            </a:r>
          </a:p>
          <a:p>
            <a:r>
              <a:rPr lang="en-SG" b="1" dirty="0"/>
              <a:t>Floor area</a:t>
            </a:r>
            <a:r>
              <a:rPr lang="en-SG" dirty="0"/>
              <a:t> is the next lever: larger homes command higher prices.</a:t>
            </a:r>
          </a:p>
          <a:p>
            <a:r>
              <a:rPr lang="en-SG" b="1" dirty="0"/>
              <a:t>Flat type</a:t>
            </a:r>
            <a:r>
              <a:rPr lang="en-SG" dirty="0"/>
              <a:t> explains layout/segment effects; </a:t>
            </a:r>
            <a:r>
              <a:rPr lang="en-SG" b="1" dirty="0"/>
              <a:t>town, lease start date, and storey</a:t>
            </a:r>
            <a:r>
              <a:rPr lang="en-SG" dirty="0"/>
              <a:t> refine the estimate.</a:t>
            </a:r>
          </a:p>
          <a:p>
            <a:r>
              <a:rPr lang="en-SG" b="1" dirty="0"/>
              <a:t>Age/remaining lease</a:t>
            </a:r>
            <a:r>
              <a:rPr lang="en-SG" dirty="0"/>
              <a:t> are weaker signals here, so our pricing tool should </a:t>
            </a:r>
            <a:r>
              <a:rPr lang="en-SG" b="1" dirty="0"/>
              <a:t>highlight month and area first</a:t>
            </a:r>
            <a:r>
              <a:rPr lang="en-SG" dirty="0"/>
              <a:t>, then show configuration and location as adjustments.</a:t>
            </a:r>
          </a:p>
          <a:p>
            <a:r>
              <a:rPr lang="en-SG" dirty="0"/>
              <a:t>We’ll </a:t>
            </a:r>
            <a:r>
              <a:rPr lang="en-SG" b="1" dirty="0"/>
              <a:t>retrain regularly</a:t>
            </a:r>
            <a:r>
              <a:rPr lang="en-SG" dirty="0"/>
              <a:t> so the time signal stays current and we don’t over-rely on past cycles.”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4869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Using random Forest model to predict the price</a:t>
            </a:r>
          </a:p>
          <a:p>
            <a:r>
              <a:rPr lang="en-SG" dirty="0"/>
              <a:t>“Operationalize the model in a </a:t>
            </a:r>
            <a:r>
              <a:rPr lang="en-SG" b="1" dirty="0"/>
              <a:t>simple tool</a:t>
            </a:r>
            <a:r>
              <a:rPr lang="en-SG" dirty="0"/>
              <a:t> for agents/planners.</a:t>
            </a:r>
          </a:p>
          <a:p>
            <a:r>
              <a:rPr lang="en-SG" dirty="0"/>
              <a:t>Use plain-language drivers (area, lease, town) with each estimate.</a:t>
            </a:r>
          </a:p>
          <a:p>
            <a:r>
              <a:rPr lang="en-SG" dirty="0"/>
              <a:t>Monitor town-level pressure to inform </a:t>
            </a:r>
            <a:r>
              <a:rPr lang="en-SG" b="1" dirty="0"/>
              <a:t>supply and policy</a:t>
            </a:r>
            <a:r>
              <a:rPr lang="en-SG" dirty="0"/>
              <a:t> decisions.”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36325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The resale housing market in Singapore is dynamic, affected by multiple factors such as location, floor area, lease balance, and flat type.</a:t>
            </a:r>
            <a:br>
              <a:rPr lang="en-SG" dirty="0"/>
            </a:br>
            <a:r>
              <a:rPr lang="en-SG" dirty="0"/>
              <a:t>Many households rely on general listings or past transaction averages, which can be misleading.</a:t>
            </a:r>
            <a:br>
              <a:rPr lang="en-SG" dirty="0"/>
            </a:br>
            <a:r>
              <a:rPr lang="en-SG" dirty="0"/>
              <a:t>The purpose of this project is to develop a predictive model that estimates resale flat prices using key historical and structural variables.</a:t>
            </a:r>
            <a:br>
              <a:rPr lang="en-SG" dirty="0"/>
            </a:br>
            <a:r>
              <a:rPr lang="en-SG" dirty="0"/>
              <a:t>This supports both homeowners and policymakers in understanding pricing trends and fair value assessments.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738811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an accurate, explainable predictor ready for deployment.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21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1958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The objectives focus on uncovering how various housing and location features influence HDB resale prices.</a:t>
            </a:r>
            <a:br>
              <a:rPr lang="en-SG" dirty="0"/>
            </a:br>
            <a:r>
              <a:rPr lang="en-SG" dirty="0"/>
              <a:t>We aim not only to predict prices but also to explain why certain factors matter more.</a:t>
            </a:r>
            <a:br>
              <a:rPr lang="en-SG" dirty="0"/>
            </a:br>
            <a:r>
              <a:rPr lang="en-SG" dirty="0"/>
              <a:t>Comparing model performance helps determine which approach yields the most reliable forecast for future use.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45284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By the end of the project, the outcome includes a reliable predictive model, supporting visual analytics, and a clear interpretation of which variables drive price differences.</a:t>
            </a:r>
            <a:br>
              <a:rPr lang="en-SG" dirty="0"/>
            </a:br>
            <a:r>
              <a:rPr lang="en-SG" dirty="0"/>
              <a:t>The deliverables combine both technical results and business insights to help decision-makers apply the findings effectively.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299798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The project follows a structured predictive analytics process.</a:t>
            </a:r>
            <a:br>
              <a:rPr lang="en-SG" dirty="0"/>
            </a:br>
            <a:r>
              <a:rPr lang="en-SG" dirty="0"/>
              <a:t>After collecting raw HDB data, I cleaned and standardized the dataset to ensure quality.</a:t>
            </a:r>
            <a:br>
              <a:rPr lang="en-SG" dirty="0"/>
            </a:br>
            <a:r>
              <a:rPr lang="en-SG" dirty="0"/>
              <a:t>Exploratory analysis helped uncover relationships between key features and resale prices.</a:t>
            </a:r>
            <a:br>
              <a:rPr lang="en-SG" dirty="0"/>
            </a:br>
            <a:r>
              <a:rPr lang="en-SG" dirty="0"/>
              <a:t>Then, I trained several models—Linear Regression, Decision Tree, and Random Forest—and evaluated them using performance metrics.</a:t>
            </a:r>
            <a:br>
              <a:rPr lang="en-SG" dirty="0"/>
            </a:br>
            <a:r>
              <a:rPr lang="en-SG" dirty="0"/>
              <a:t>Finally, I visualized the results to draw meaningful business insights for stakeholders.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90019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This step ensured data integrity before analysis.</a:t>
            </a:r>
            <a:br>
              <a:rPr lang="en-SG" dirty="0"/>
            </a:br>
            <a:r>
              <a:rPr lang="en-SG" dirty="0"/>
              <a:t>We combined four datasets spanning more than 20 years of HDB resale transactions.</a:t>
            </a:r>
            <a:br>
              <a:rPr lang="en-SG" dirty="0"/>
            </a:br>
            <a:r>
              <a:rPr lang="en-SG" dirty="0"/>
              <a:t>Cleaning focused on standardizing date formats, fixing missing lease values, and removing duplicates.</a:t>
            </a:r>
            <a:br>
              <a:rPr lang="en-SG" dirty="0"/>
            </a:br>
            <a:r>
              <a:rPr lang="en-SG" dirty="0"/>
              <a:t>Feature engineering added derived variables like flat age and remaining lease, which are key predictors of price.</a:t>
            </a:r>
            <a:br>
              <a:rPr lang="en-SG" dirty="0"/>
            </a:br>
            <a:r>
              <a:rPr lang="en-SG" dirty="0"/>
              <a:t>After these steps, the dataset was ready for exploratory analysis and model training.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73299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Prices show </a:t>
            </a:r>
            <a:r>
              <a:rPr lang="en-SG" b="1" dirty="0"/>
              <a:t>clear trend</a:t>
            </a:r>
            <a:r>
              <a:rPr lang="en-SG" dirty="0"/>
              <a:t> over years; cyclical dips/rebounds visible.</a:t>
            </a:r>
          </a:p>
          <a:p>
            <a:r>
              <a:rPr lang="en-SG" b="1" dirty="0"/>
              <a:t>Flat type mix</a:t>
            </a:r>
            <a:r>
              <a:rPr lang="en-SG" dirty="0"/>
              <a:t> materially changes price levels.</a:t>
            </a:r>
          </a:p>
          <a:p>
            <a:r>
              <a:rPr lang="en-SG" dirty="0"/>
              <a:t>Implication: include </a:t>
            </a:r>
            <a:r>
              <a:rPr lang="en-SG" b="1" dirty="0"/>
              <a:t>time</a:t>
            </a:r>
            <a:r>
              <a:rPr lang="en-SG" dirty="0"/>
              <a:t> and </a:t>
            </a:r>
            <a:r>
              <a:rPr lang="en-SG" b="1" dirty="0"/>
              <a:t>flat type</a:t>
            </a:r>
            <a:r>
              <a:rPr lang="en-SG" dirty="0"/>
              <a:t> in model features.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0050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“Prices cluster geographically; central and mature estates command a premium.</a:t>
            </a:r>
          </a:p>
          <a:p>
            <a:r>
              <a:rPr lang="en-SG" dirty="0"/>
              <a:t>This confirms </a:t>
            </a:r>
            <a:r>
              <a:rPr lang="en-SG" b="1" dirty="0"/>
              <a:t>location</a:t>
            </a:r>
            <a:r>
              <a:rPr lang="en-SG" dirty="0"/>
              <a:t> as a primary driver; we’ll one-hot encode town and test interactions with </a:t>
            </a:r>
            <a:r>
              <a:rPr lang="en-SG" b="1" dirty="0"/>
              <a:t>remaining lease</a:t>
            </a:r>
            <a:r>
              <a:rPr lang="en-SG" dirty="0"/>
              <a:t>.</a:t>
            </a:r>
          </a:p>
          <a:p>
            <a:r>
              <a:rPr lang="en-SG" dirty="0"/>
              <a:t>The spatial pattern supports downstream </a:t>
            </a:r>
            <a:r>
              <a:rPr lang="en-SG" b="1" dirty="0"/>
              <a:t>targeting</a:t>
            </a:r>
            <a:r>
              <a:rPr lang="en-SG" dirty="0"/>
              <a:t> (pricing guidance and buyer education).”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75156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“Scatter confirms </a:t>
            </a:r>
            <a:r>
              <a:rPr lang="en-SG" b="1" dirty="0"/>
              <a:t>size drives price</a:t>
            </a:r>
            <a:r>
              <a:rPr lang="en-SG" dirty="0"/>
              <a:t> but with wider spread at larger units—expect </a:t>
            </a:r>
            <a:r>
              <a:rPr lang="en-SG" b="1" dirty="0"/>
              <a:t>non-linear effects</a:t>
            </a:r>
            <a:r>
              <a:rPr lang="en-SG" dirty="0"/>
              <a:t>; tree-based models can capture this.</a:t>
            </a:r>
          </a:p>
          <a:p>
            <a:r>
              <a:rPr lang="en-SG" dirty="0"/>
              <a:t>Heatmap shows </a:t>
            </a:r>
            <a:r>
              <a:rPr lang="en-SG" b="1" dirty="0"/>
              <a:t>systematic premiums/discounts</a:t>
            </a:r>
            <a:r>
              <a:rPr lang="en-SG" dirty="0"/>
              <a:t> by town and flat type; we keep both as categorical features (one-hot).</a:t>
            </a:r>
          </a:p>
          <a:p>
            <a:r>
              <a:rPr lang="en-SG" dirty="0"/>
              <a:t>These findings finalize our </a:t>
            </a:r>
            <a:r>
              <a:rPr lang="en-SG" b="1" dirty="0"/>
              <a:t>feature list</a:t>
            </a:r>
            <a:r>
              <a:rPr lang="en-SG" dirty="0"/>
              <a:t> for </a:t>
            </a:r>
            <a:r>
              <a:rPr lang="en-SG" dirty="0" err="1"/>
              <a:t>modeling</a:t>
            </a:r>
            <a:r>
              <a:rPr lang="en-SG" dirty="0"/>
              <a:t> and justify interactions if needed.”</a:t>
            </a:r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89B4-46AD-4B1E-A17E-D006F7164882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73581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50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6122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7935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06202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121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09586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18316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58802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99605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02940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44091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F8E3128-4F35-4386-9243-62F7B1371593}" type="datetimeFigureOut">
              <a:rPr lang="en-SG" smtClean="0"/>
              <a:t>7/11/2025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3E64C0C-D020-46B5-84D1-9E00971F7EE7}" type="slidenum">
              <a:rPr lang="en-SG" smtClean="0"/>
              <a:t>‹#›</a:t>
            </a:fld>
            <a:endParaRPr lang="en-SG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8524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47" r:id="rId2"/>
    <p:sldLayoutId id="2147483848" r:id="rId3"/>
    <p:sldLayoutId id="2147483849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DF6A318-5A95-46D5-BA8F-BA058EBEF0AB}"/>
              </a:ext>
            </a:extLst>
          </p:cNvPr>
          <p:cNvSpPr/>
          <p:nvPr/>
        </p:nvSpPr>
        <p:spPr>
          <a:xfrm>
            <a:off x="1058723" y="492964"/>
            <a:ext cx="10618804" cy="526297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SG" sz="4400" b="1" dirty="0">
                <a:ln w="0"/>
                <a:solidFill>
                  <a:srgbClr val="3399F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Predictive Analytics on </a:t>
            </a:r>
          </a:p>
          <a:p>
            <a:pPr algn="ctr"/>
            <a:r>
              <a:rPr lang="en-SG" sz="4400" b="1" dirty="0">
                <a:ln w="0"/>
                <a:solidFill>
                  <a:srgbClr val="3399F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Singapore HDB Resale Flat Prices</a:t>
            </a:r>
          </a:p>
          <a:p>
            <a:pPr algn="ctr"/>
            <a:endParaRPr lang="en-SG" sz="4400" b="1" dirty="0">
              <a:ln w="0"/>
              <a:solidFill>
                <a:srgbClr val="3399FF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algn="ctr"/>
            <a:endParaRPr lang="en-SG" sz="4400" b="1" dirty="0">
              <a:ln w="0"/>
              <a:solidFill>
                <a:srgbClr val="3399FF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algn="ctr"/>
            <a:endParaRPr lang="en-SG" sz="4400" b="1" dirty="0">
              <a:ln w="0"/>
              <a:solidFill>
                <a:srgbClr val="3399FF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algn="ctr"/>
            <a:r>
              <a:rPr lang="en-US" altLang="zh-CN" sz="2400" b="1" dirty="0">
                <a:ln w="0"/>
                <a:solidFill>
                  <a:srgbClr val="4103BD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Presented by Forest Wang </a:t>
            </a:r>
            <a:r>
              <a:rPr lang="en-US" altLang="zh-CN" sz="2400" b="1" dirty="0" err="1">
                <a:ln w="0"/>
                <a:solidFill>
                  <a:srgbClr val="4103BD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jun</a:t>
            </a:r>
            <a:r>
              <a:rPr lang="en-US" altLang="zh-CN" sz="2400" b="1" dirty="0">
                <a:ln w="0"/>
                <a:solidFill>
                  <a:srgbClr val="4103BD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 Lin</a:t>
            </a:r>
          </a:p>
          <a:p>
            <a:pPr algn="ctr"/>
            <a:endParaRPr lang="en-US" altLang="zh-CN" sz="2400" b="1" dirty="0">
              <a:ln w="0"/>
              <a:solidFill>
                <a:srgbClr val="4103BD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algn="ctr"/>
            <a:r>
              <a:rPr lang="en-US" sz="2400" b="1" dirty="0">
                <a:ln w="0"/>
                <a:solidFill>
                  <a:srgbClr val="4103BD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Cohort 47</a:t>
            </a:r>
            <a:endParaRPr lang="en-SG" sz="2400" b="1" dirty="0">
              <a:ln w="0"/>
              <a:solidFill>
                <a:srgbClr val="4103BD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algn="ctr"/>
            <a:endParaRPr lang="en-US" sz="4400" b="1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74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D9E7A92-2FA0-4394-8439-BCE1AC357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91" y="1183105"/>
            <a:ext cx="8420100" cy="3882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72" y="0"/>
            <a:ext cx="11956811" cy="962526"/>
          </a:xfrm>
        </p:spPr>
        <p:txBody>
          <a:bodyPr>
            <a:normAutofit/>
          </a:bodyPr>
          <a:lstStyle/>
          <a:p>
            <a:r>
              <a:rPr lang="en-SG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EDA-3: Drivers (Scatter + Heatmap)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369" y="5122445"/>
            <a:ext cx="11231631" cy="1802174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Area is positively correlated with price; variance rises with size.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Price per sqm varies by town × flat type → structural premiums.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Implication: include floor area, flat type, town; use </a:t>
            </a:r>
            <a:r>
              <a:rPr lang="en-SG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price_per_sqm</a:t>
            </a: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diagnostics only.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SG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A04DB86D-48E7-4E4E-BCB3-98F3132BA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1" y="1351045"/>
            <a:ext cx="4948008" cy="371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3637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D9E7A92-2FA0-4394-8439-BCE1AC357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91" y="1183105"/>
            <a:ext cx="8420100" cy="3882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72" y="0"/>
            <a:ext cx="11956811" cy="962526"/>
          </a:xfrm>
        </p:spPr>
        <p:txBody>
          <a:bodyPr>
            <a:normAutofit/>
          </a:bodyPr>
          <a:lstStyle/>
          <a:p>
            <a:r>
              <a:rPr lang="en-SG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Model Development &amp;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369" y="5122445"/>
            <a:ext cx="11231631" cy="1802174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Area is positively correlated with price; variance rises with size.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Price per sqm varies by town × flat type → structural premiums.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Implication: include floor area, flat type, town; use </a:t>
            </a:r>
            <a:r>
              <a:rPr lang="en-SG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price_per_sqm</a:t>
            </a: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diagnostics only.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SG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A04DB86D-48E7-4E4E-BCB3-98F3132BA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1" y="1351045"/>
            <a:ext cx="4948008" cy="371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2260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72" y="0"/>
            <a:ext cx="11956811" cy="962526"/>
          </a:xfrm>
        </p:spPr>
        <p:txBody>
          <a:bodyPr>
            <a:normAutofit fontScale="90000"/>
          </a:bodyPr>
          <a:lstStyle/>
          <a:p>
            <a:r>
              <a:rPr lang="en-SG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Price Trend Over Time (Yearly Average)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5845" y="2033838"/>
            <a:ext cx="4395535" cy="3857124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2009–2013: strong uptrend; prices accelerate.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2014–2019: setback/plateau with mild decline.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2020–2024: sharp rebound and new highs.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Implication: include year (and regime flags) to capture structural shifts.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01168" lvl="1" indent="0">
              <a:lnSpc>
                <a:spcPct val="100000"/>
              </a:lnSpc>
              <a:buNone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SG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E21CD48-520C-42D5-80E6-93AE48186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873" y="1512469"/>
            <a:ext cx="7515225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152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72" y="0"/>
            <a:ext cx="11956811" cy="962526"/>
          </a:xfrm>
        </p:spPr>
        <p:txBody>
          <a:bodyPr>
            <a:normAutofit/>
          </a:bodyPr>
          <a:lstStyle/>
          <a:p>
            <a:r>
              <a:rPr lang="en-SG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Floor Area vs Resale Price (Scatter)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5845" y="2033838"/>
            <a:ext cx="4395535" cy="3857124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Positive size–price gradient; larger units sell higher.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Diminishing returns beyond mid-sizes; slope flattens.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Heteroscedasticity: variance widens at larger areas.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Action: include </a:t>
            </a:r>
            <a:r>
              <a:rPr lang="en-SG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floor_area</a:t>
            </a: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; test log(price) and/or non-linear terms (tree/interaction).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SG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312A363-DF9E-4EB6-8DF6-5355E33D8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46" y="1571624"/>
            <a:ext cx="7524750" cy="4319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7989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73" y="0"/>
            <a:ext cx="11634570" cy="962526"/>
          </a:xfrm>
        </p:spPr>
        <p:txBody>
          <a:bodyPr>
            <a:noAutofit/>
          </a:bodyPr>
          <a:lstStyle/>
          <a:p>
            <a: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Correlation Heatmap (Drivers &amp; Collinearity)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961" y="1905501"/>
            <a:ext cx="4395535" cy="3857124"/>
          </a:xfrm>
        </p:spPr>
        <p:txBody>
          <a:bodyPr>
            <a:normAutofit fontScale="92500" lnSpcReduction="10000"/>
          </a:bodyPr>
          <a:lstStyle/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Price correlates with floor area and remaining lease (|r|: medium–high).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Flat age / remaining lease show opposite signs (avoid double-counting).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price_per_sqm</a:t>
            </a: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inversely related to area (diagnostic → not a feature).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Action: keep area &amp; lease; drop/avoid redundant pairs; proceed to VIF check.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01168" lvl="1" indent="0">
              <a:lnSpc>
                <a:spcPct val="100000"/>
              </a:lnSpc>
              <a:buNone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SG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33A9075-CFBE-41F3-8EC5-33A9CD54F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20" y="1667877"/>
            <a:ext cx="6703880" cy="486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020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6172" y="1915920"/>
            <a:ext cx="6384757" cy="4399046"/>
          </a:xfrm>
        </p:spPr>
        <p:txBody>
          <a:bodyPr>
            <a:normAutofit/>
          </a:bodyPr>
          <a:lstStyle/>
          <a:p>
            <a:pPr marL="201168" lvl="1" indent="0">
              <a:lnSpc>
                <a:spcPct val="100000"/>
              </a:lnSpc>
              <a:buNone/>
            </a:pPr>
            <a:r>
              <a:rPr lang="en-SG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factors (area, town, flat type, lease, year) to estimate price.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good: explains about &lt;R² as 73.75%&gt; of price movements; typical miss is ~&lt;RMSE in 83,858.53SGD&gt; per flat.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Overall, this simple approach explains about 73.75% of price movement with a typical error of ~RMSE SGD 83,858.53 per flat.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SG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47" name="Picture 3">
            <a:extLst>
              <a:ext uri="{FF2B5EF4-FFF2-40B4-BE49-F238E27FC236}">
                <a16:creationId xmlns:a16="http://schemas.microsoft.com/office/drawing/2014/main" id="{8BE3D957-0F15-4D01-9A35-BCA390FA7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109" y="1488405"/>
            <a:ext cx="5358063" cy="4594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157C3D9-1A51-4614-BA2E-49DF62A41BAF}"/>
              </a:ext>
            </a:extLst>
          </p:cNvPr>
          <p:cNvSpPr txBox="1">
            <a:spLocks/>
          </p:cNvSpPr>
          <p:nvPr/>
        </p:nvSpPr>
        <p:spPr>
          <a:xfrm>
            <a:off x="378109" y="293825"/>
            <a:ext cx="11435781" cy="9625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Model development </a:t>
            </a:r>
            <a:b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</a:br>
            <a: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- Linear Regression </a:t>
            </a:r>
          </a:p>
        </p:txBody>
      </p:sp>
    </p:spTree>
    <p:extLst>
      <p:ext uri="{BB962C8B-B14F-4D97-AF65-F5344CB8AC3E}">
        <p14:creationId xmlns:p14="http://schemas.microsoft.com/office/powerpoint/2010/main" val="1324245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DE2625B-E0DE-4FA5-8FF9-9F8955BBCB5B}"/>
              </a:ext>
            </a:extLst>
          </p:cNvPr>
          <p:cNvSpPr txBox="1">
            <a:spLocks/>
          </p:cNvSpPr>
          <p:nvPr/>
        </p:nvSpPr>
        <p:spPr>
          <a:xfrm>
            <a:off x="378109" y="293825"/>
            <a:ext cx="11435781" cy="9625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Model development </a:t>
            </a:r>
            <a:b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</a:br>
            <a: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- Decision Tree 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E1D6E5DB-8AD4-4724-B339-87094EBFC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56351"/>
            <a:ext cx="9176084" cy="371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93" y="4971101"/>
            <a:ext cx="11967411" cy="1875288"/>
          </a:xfrm>
        </p:spPr>
        <p:txBody>
          <a:bodyPr>
            <a:normAutofit fontScale="92500"/>
          </a:bodyPr>
          <a:lstStyle/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it does: splits data into simple rules (e.g., by town, area, lease) to estimate price.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good: explains about (R² as 87.93%) of price movement; typical miss ~(RMSE in SGD56,853.22).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SG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8345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DE2625B-E0DE-4FA5-8FF9-9F8955BBCB5B}"/>
              </a:ext>
            </a:extLst>
          </p:cNvPr>
          <p:cNvSpPr txBox="1">
            <a:spLocks/>
          </p:cNvSpPr>
          <p:nvPr/>
        </p:nvSpPr>
        <p:spPr>
          <a:xfrm>
            <a:off x="378109" y="293825"/>
            <a:ext cx="11435781" cy="9625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Model development </a:t>
            </a:r>
            <a:b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</a:br>
            <a: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- Random Forest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109" y="2085065"/>
            <a:ext cx="4739323" cy="4235523"/>
          </a:xfrm>
        </p:spPr>
        <p:txBody>
          <a:bodyPr>
            <a:normAutofit fontScale="85000" lnSpcReduction="20000"/>
          </a:bodyPr>
          <a:lstStyle/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it does: combines many decision trees to average out noise and improve accuracy.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good: explains about &lt;R² as 94.36%&gt; of price movement; typical miss ~&lt;RMSE in SGD 38,860.97&gt; (best so far).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delivers our best accuracy so far: about &lt;R²94.36%&gt; explained with a typical error near ~&lt;RMSE SGD38,860.97&gt; per flat.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SG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331345BA-DF9B-405E-B441-DD09EC0D8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9941" y="1165334"/>
            <a:ext cx="7452059" cy="528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3493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DE2625B-E0DE-4FA5-8FF9-9F8955BBCB5B}"/>
              </a:ext>
            </a:extLst>
          </p:cNvPr>
          <p:cNvSpPr txBox="1">
            <a:spLocks/>
          </p:cNvSpPr>
          <p:nvPr/>
        </p:nvSpPr>
        <p:spPr>
          <a:xfrm>
            <a:off x="378109" y="293825"/>
            <a:ext cx="11435781" cy="9625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Model Evaluation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D84931D-DC63-48BA-9E65-F6417A4DBD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270410"/>
              </p:ext>
            </p:extLst>
          </p:nvPr>
        </p:nvGraphicFramePr>
        <p:xfrm>
          <a:off x="4989095" y="1909010"/>
          <a:ext cx="6497052" cy="2919663"/>
        </p:xfrm>
        <a:graphic>
          <a:graphicData uri="http://schemas.openxmlformats.org/drawingml/2006/table">
            <a:tbl>
              <a:tblPr/>
              <a:tblGrid>
                <a:gridCol w="1624263">
                  <a:extLst>
                    <a:ext uri="{9D8B030D-6E8A-4147-A177-3AD203B41FA5}">
                      <a16:colId xmlns:a16="http://schemas.microsoft.com/office/drawing/2014/main" val="3094679909"/>
                    </a:ext>
                  </a:extLst>
                </a:gridCol>
                <a:gridCol w="1624263">
                  <a:extLst>
                    <a:ext uri="{9D8B030D-6E8A-4147-A177-3AD203B41FA5}">
                      <a16:colId xmlns:a16="http://schemas.microsoft.com/office/drawing/2014/main" val="1714731429"/>
                    </a:ext>
                  </a:extLst>
                </a:gridCol>
                <a:gridCol w="1624263">
                  <a:extLst>
                    <a:ext uri="{9D8B030D-6E8A-4147-A177-3AD203B41FA5}">
                      <a16:colId xmlns:a16="http://schemas.microsoft.com/office/drawing/2014/main" val="3745700513"/>
                    </a:ext>
                  </a:extLst>
                </a:gridCol>
                <a:gridCol w="1624263">
                  <a:extLst>
                    <a:ext uri="{9D8B030D-6E8A-4147-A177-3AD203B41FA5}">
                      <a16:colId xmlns:a16="http://schemas.microsoft.com/office/drawing/2014/main" val="1561534056"/>
                    </a:ext>
                  </a:extLst>
                </a:gridCol>
              </a:tblGrid>
              <a:tr h="527814">
                <a:tc>
                  <a:txBody>
                    <a:bodyPr/>
                    <a:lstStyle/>
                    <a:p>
                      <a:pPr algn="r" fontAlgn="ctr"/>
                      <a:r>
                        <a:rPr lang="en-SG" b="1">
                          <a:effectLst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 b="1">
                          <a:effectLst/>
                        </a:rPr>
                        <a:t>Model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 b="1">
                          <a:effectLst/>
                        </a:rPr>
                        <a:t>R² 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 b="1">
                          <a:effectLst/>
                        </a:rPr>
                        <a:t>RMSE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595024"/>
                  </a:ext>
                </a:extLst>
              </a:tr>
              <a:tr h="962202">
                <a:tc>
                  <a:txBody>
                    <a:bodyPr/>
                    <a:lstStyle/>
                    <a:p>
                      <a:pPr algn="r" fontAlgn="ctr"/>
                      <a:r>
                        <a:rPr lang="en-SG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>
                          <a:effectLst/>
                        </a:rPr>
                        <a:t>Linear Regression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>
                          <a:solidFill>
                            <a:srgbClr val="000000"/>
                          </a:solidFill>
                          <a:effectLst/>
                        </a:rPr>
                        <a:t>0.737510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>
                          <a:solidFill>
                            <a:srgbClr val="F1F1F1"/>
                          </a:solidFill>
                          <a:effectLst/>
                        </a:rPr>
                        <a:t>83858.526719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81D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458622"/>
                  </a:ext>
                </a:extLst>
              </a:tr>
              <a:tr h="685782">
                <a:tc>
                  <a:txBody>
                    <a:bodyPr/>
                    <a:lstStyle/>
                    <a:p>
                      <a:pPr algn="r" fontAlgn="ctr"/>
                      <a:r>
                        <a:rPr lang="en-SG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>
                          <a:effectLst/>
                        </a:rPr>
                        <a:t>Decision Tree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>
                          <a:solidFill>
                            <a:srgbClr val="F1F1F1"/>
                          </a:solidFill>
                          <a:effectLst/>
                        </a:rPr>
                        <a:t>0.879350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076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 dirty="0">
                          <a:solidFill>
                            <a:srgbClr val="000000"/>
                          </a:solidFill>
                          <a:effectLst/>
                        </a:rPr>
                        <a:t>56853.222920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C8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8912914"/>
                  </a:ext>
                </a:extLst>
              </a:tr>
              <a:tr h="743865">
                <a:tc>
                  <a:txBody>
                    <a:bodyPr/>
                    <a:lstStyle/>
                    <a:p>
                      <a:pPr algn="r" fontAlgn="ctr"/>
                      <a:r>
                        <a:rPr lang="en-SG" b="1">
                          <a:effectLst/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>
                          <a:effectLst/>
                        </a:rPr>
                        <a:t>Random Forest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>
                          <a:solidFill>
                            <a:srgbClr val="F1F1F1"/>
                          </a:solidFill>
                          <a:effectLst/>
                        </a:rPr>
                        <a:t>0.943630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81D5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SG" dirty="0">
                          <a:solidFill>
                            <a:srgbClr val="000000"/>
                          </a:solidFill>
                          <a:effectLst/>
                        </a:rPr>
                        <a:t>38860.968179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3429339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109" y="1909010"/>
            <a:ext cx="6151028" cy="4235523"/>
          </a:xfrm>
        </p:spPr>
        <p:txBody>
          <a:bodyPr>
            <a:normAutofit fontScale="92500"/>
          </a:bodyPr>
          <a:lstStyle/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Accuracy: Random Forest delivers the highest R² and lowest error.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Consistency: Cross-validation spread is tightest for Random Forest → better generalization.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 role: Linear Regression is transparent; good benchmark but lower accuracy.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Stability: Single Decision Tree is less stable; risks over-fitting edge cases.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Recommendation: Use Random Forest for production; keep Linear as explainable fallback.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SG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6661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DE2625B-E0DE-4FA5-8FF9-9F8955BBCB5B}"/>
              </a:ext>
            </a:extLst>
          </p:cNvPr>
          <p:cNvSpPr txBox="1">
            <a:spLocks/>
          </p:cNvSpPr>
          <p:nvPr/>
        </p:nvSpPr>
        <p:spPr>
          <a:xfrm>
            <a:off x="378109" y="293825"/>
            <a:ext cx="11435781" cy="9625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Key Insights &amp; Feature Importance</a:t>
            </a:r>
          </a:p>
          <a:p>
            <a:endParaRPr lang="en-SG" sz="36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727" y="4725487"/>
            <a:ext cx="11300544" cy="1723439"/>
          </a:xfrm>
        </p:spPr>
        <p:txBody>
          <a:bodyPr>
            <a:normAutofit fontScale="70000" lnSpcReduction="20000"/>
          </a:bodyPr>
          <a:lstStyle/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 signal dominates: Month is the #1 driver in both models → market cycle/price regime matters most.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Size matters: Floor area is the next strongest driver across models.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Configuration lifts value: Flat type adds a clear premium/discount.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Contextual adjusters: Town, lease start date, storey range fine-tune pricing.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SG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Low impact: Remaining lease / flat age contribute marginally in current data.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SG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43554F01-D660-42D1-8F14-83A191016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7619" y="713467"/>
            <a:ext cx="12192000" cy="401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321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Table of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Research Objectives &amp; Expected Deliverables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Understanding &amp; Preparation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Exploratory Data Analysis (EDA)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Development &amp; Evaluation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Insights &amp; Feature Importance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Business Recommendations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 &amp; Next Steps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3949078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DE2625B-E0DE-4FA5-8FF9-9F8955BBCB5B}"/>
              </a:ext>
            </a:extLst>
          </p:cNvPr>
          <p:cNvSpPr txBox="1">
            <a:spLocks/>
          </p:cNvSpPr>
          <p:nvPr/>
        </p:nvSpPr>
        <p:spPr>
          <a:xfrm>
            <a:off x="378109" y="293825"/>
            <a:ext cx="11435781" cy="9625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Business Recommendations</a:t>
            </a:r>
          </a:p>
          <a:p>
            <a:endParaRPr lang="en-SG" sz="36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7242" y="1221802"/>
            <a:ext cx="6006648" cy="5636198"/>
          </a:xfrm>
        </p:spPr>
        <p:txBody>
          <a:bodyPr>
            <a:normAutofit/>
          </a:bodyPr>
          <a:lstStyle/>
          <a:p>
            <a:pPr marL="201168" lvl="1" indent="0">
              <a:lnSpc>
                <a:spcPct val="110000"/>
              </a:lnSpc>
              <a:buNone/>
            </a:pPr>
            <a:r>
              <a:rPr lang="en-SG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random Forest model to predict the price, the diagram show the variance between predicted price and actual price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SG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“Operationalize the model in a simple tool for agents/planners.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SG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plain-language drivers (area, lease, town) with each estimate.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SG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Monitor town-level pressure to inform supply and policy decisions.”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EC043E9D-0751-40D4-864D-E82AA988E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109" y="1256351"/>
            <a:ext cx="5235183" cy="506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500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DE2625B-E0DE-4FA5-8FF9-9F8955BBCB5B}"/>
              </a:ext>
            </a:extLst>
          </p:cNvPr>
          <p:cNvSpPr txBox="1">
            <a:spLocks/>
          </p:cNvSpPr>
          <p:nvPr/>
        </p:nvSpPr>
        <p:spPr>
          <a:xfrm>
            <a:off x="378109" y="85278"/>
            <a:ext cx="11435781" cy="9625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109" y="1686376"/>
            <a:ext cx="10209679" cy="3654998"/>
          </a:xfrm>
        </p:spPr>
        <p:txBody>
          <a:bodyPr>
            <a:normAutofit/>
          </a:bodyPr>
          <a:lstStyle/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SG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Result: Predictive system with best-in-class accuracy (Random Forest).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SG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Value: Transparent, data-driven pricing for buyers &amp; policymakers.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SG" sz="2800" b="1" dirty="0"/>
              <a:t>Next steps:</a:t>
            </a:r>
            <a:r>
              <a:rPr lang="en-SG" sz="2800" dirty="0"/>
              <a:t> 1) </a:t>
            </a:r>
            <a:r>
              <a:rPr lang="en-SG" sz="2800" b="1" dirty="0"/>
              <a:t>Deploy</a:t>
            </a:r>
            <a:r>
              <a:rPr lang="en-SG" sz="2800" dirty="0"/>
              <a:t> web app 2) </a:t>
            </a:r>
            <a:r>
              <a:rPr lang="en-SG" sz="2800" b="1" dirty="0"/>
              <a:t>Retrain</a:t>
            </a:r>
            <a:r>
              <a:rPr lang="en-SG" sz="2800" dirty="0"/>
              <a:t> quarterly 3) Add </a:t>
            </a:r>
            <a:r>
              <a:rPr lang="en-SG" sz="2800" b="1" dirty="0"/>
              <a:t>macro </a:t>
            </a:r>
            <a:r>
              <a:rPr lang="en-SG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inputs (rates, supply) 4) Monitor drift &amp; alert.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SG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roadmap: </a:t>
            </a:r>
          </a:p>
          <a:p>
            <a:pPr marL="201168" lvl="1" indent="0">
              <a:lnSpc>
                <a:spcPct val="120000"/>
              </a:lnSpc>
              <a:buNone/>
            </a:pPr>
            <a:r>
              <a:rPr lang="en-SG" sz="2800" b="1" dirty="0"/>
              <a:t>	Build → Deploy → Monitor → Improve</a:t>
            </a:r>
            <a:r>
              <a:rPr lang="en-SG" sz="2800" dirty="0"/>
              <a:t>.</a:t>
            </a: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SG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C158B756-0941-4BE5-9986-1D94B1D06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158" y="3461625"/>
            <a:ext cx="5173842" cy="3419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687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010" y="2641599"/>
            <a:ext cx="10707690" cy="3124201"/>
          </a:xfrm>
        </p:spPr>
        <p:txBody>
          <a:bodyPr>
            <a:normAutofit/>
          </a:bodyPr>
          <a:lstStyle/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Singapore’s HDB resale prices fluctuate with market trends and housing policies.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Buyers and sellers lack accurate tools to estimate fair resale prices.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Current online listings provide limited predictive insights.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Predictive analytics can improve transparency and support data-driven decision-making.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246026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8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Research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517190" cy="3566891"/>
          </a:xfrm>
        </p:spPr>
        <p:txBody>
          <a:bodyPr>
            <a:normAutofit fontScale="92500"/>
          </a:bodyPr>
          <a:lstStyle/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</a:t>
            </a:r>
            <a:r>
              <a:rPr lang="en-SG" sz="3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analyze</a:t>
            </a: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how key housing attributes (flat type, floor area, lease, town) affect resale flat prices.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identify patterns and trends in price movements across time and locations.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develop predictive models that accurately estimate resale prices.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compare the performance of different algorithms (Linear, Decision Tree, Random Forest).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generate actionable insights supporting fair valuation and housing policy decisions.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399664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8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Expected 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28899"/>
            <a:ext cx="10402890" cy="3124201"/>
          </a:xfrm>
        </p:spPr>
        <p:txBody>
          <a:bodyPr>
            <a:normAutofit fontScale="850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fully cleaned and standardized HDB resale dataset (2000–2024).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trained and validated price prediction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Comparative performance report (R², RMSE) across multiple algorithms.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 dashboards highlighting key pricing drivers and feature importance.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SG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Business-oriented recommendations for market forecasting and decision support.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615447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Methodology</a:t>
            </a:r>
            <a:endParaRPr lang="en-SG" sz="48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96440"/>
            <a:ext cx="11557000" cy="4574957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SG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Data Collection – Gathered four official HDB resale datasets (2000–2024) from data.gov.sg.</a:t>
            </a:r>
          </a:p>
          <a:p>
            <a:pPr>
              <a:buFont typeface="+mj-lt"/>
              <a:buAutoNum type="arabicPeriod"/>
            </a:pPr>
            <a:r>
              <a:rPr lang="en-SG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Cleaning &amp; Preparation – Standardized formats, handled missing values, and created derived variables (flat age, remaining lease).</a:t>
            </a:r>
          </a:p>
          <a:p>
            <a:pPr>
              <a:buFont typeface="+mj-lt"/>
              <a:buAutoNum type="arabicPeriod"/>
            </a:pPr>
            <a:r>
              <a:rPr lang="en-SG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Exploratory Data Analysis (EDA) – Identified trends, correlations, and outliers influencing resale price.</a:t>
            </a:r>
          </a:p>
          <a:p>
            <a:pPr>
              <a:buFont typeface="+mj-lt"/>
              <a:buAutoNum type="arabicPeriod"/>
            </a:pPr>
            <a:r>
              <a:rPr lang="en-SG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Development – Built and compared multiple algorithms (Linear Regression, Decision Tree, Random Forest).</a:t>
            </a:r>
          </a:p>
          <a:p>
            <a:pPr>
              <a:buFont typeface="+mj-lt"/>
              <a:buAutoNum type="arabicPeriod"/>
            </a:pPr>
            <a:r>
              <a:rPr lang="en-SG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Evaluation – Measured performance using R² and RMSE to identify the best model.</a:t>
            </a:r>
          </a:p>
          <a:p>
            <a:pPr>
              <a:buFont typeface="+mj-lt"/>
              <a:buAutoNum type="arabicPeriod"/>
            </a:pPr>
            <a:r>
              <a:rPr lang="en-SG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Visualization &amp; Interpretation – Visualized model results and extracted actionable insights</a:t>
            </a:r>
          </a:p>
        </p:txBody>
      </p:sp>
    </p:spTree>
    <p:extLst>
      <p:ext uri="{BB962C8B-B14F-4D97-AF65-F5344CB8AC3E}">
        <p14:creationId xmlns:p14="http://schemas.microsoft.com/office/powerpoint/2010/main" val="3180612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Data Understanding &amp;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800" y="1737360"/>
            <a:ext cx="9588500" cy="5120640"/>
          </a:xfrm>
        </p:spPr>
        <p:txBody>
          <a:bodyPr>
            <a:normAutofit/>
          </a:bodyPr>
          <a:lstStyle/>
          <a:p>
            <a:r>
              <a:rPr lang="en-SG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Cleaning &amp; Standardization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Unified column names and data formats (across all CSVs)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Converted month and </a:t>
            </a:r>
            <a:r>
              <a:rPr lang="en-SG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lease_commence_date</a:t>
            </a: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datetime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duplicates and corrected inconsistent entries</a:t>
            </a:r>
          </a:p>
          <a:p>
            <a:r>
              <a:rPr lang="en-SG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 Engineering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Calculated </a:t>
            </a:r>
            <a:r>
              <a:rPr lang="en-SG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flat_age</a:t>
            </a: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= year – </a:t>
            </a:r>
            <a:r>
              <a:rPr lang="en-SG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lease_commence_date</a:t>
            </a:r>
            <a:endParaRPr lang="en-SG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Derived </a:t>
            </a:r>
            <a:r>
              <a:rPr lang="en-SG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remaining_lease</a:t>
            </a: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= 99 – (</a:t>
            </a:r>
            <a:r>
              <a:rPr lang="en-SG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flat_age</a:t>
            </a: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Categorized flat type and model as categorical variables</a:t>
            </a:r>
          </a:p>
        </p:txBody>
      </p:sp>
    </p:spTree>
    <p:extLst>
      <p:ext uri="{BB962C8B-B14F-4D97-AF65-F5344CB8AC3E}">
        <p14:creationId xmlns:p14="http://schemas.microsoft.com/office/powerpoint/2010/main" val="1371291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EDA-1: Trends &amp; Mix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585" y="4999936"/>
            <a:ext cx="10366829" cy="1450757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Prices show clear trend over years; cyclical dips/rebounds visible.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Flat type mix materially changes price levels.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Implication: include time and flat type in model features.</a:t>
            </a: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081ACD12-9561-424F-8F03-572DC30DB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79" y="2008407"/>
            <a:ext cx="6635736" cy="2911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CB40DEB9-43AE-4428-A02B-3C347EBED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7620" y="2008407"/>
            <a:ext cx="6173401" cy="2720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960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52A8-BCBF-4FB7-A0EF-FBA08347C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0"/>
            <a:ext cx="10058400" cy="1450757"/>
          </a:xfrm>
        </p:spPr>
        <p:txBody>
          <a:bodyPr>
            <a:normAutofit/>
          </a:bodyPr>
          <a:lstStyle/>
          <a:p>
            <a:r>
              <a:rPr lang="en-SG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rPr>
              <a:t>EDA-2: Geography (map)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A088-FAAA-4FE3-96A3-B1B956D8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2068" y="2408206"/>
            <a:ext cx="5183415" cy="3079424"/>
          </a:xfrm>
        </p:spPr>
        <p:txBody>
          <a:bodyPr>
            <a:normAutofit lnSpcReduction="100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Clear spatial gradient: central/mature towns price higher.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Outliers visible; suggests town must be encoded.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SG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Action: add town dummies; consider region × lease interaction.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SG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1E2E27-F903-44E4-B264-125A13ECEE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3" r="1396" b="14921"/>
          <a:stretch/>
        </p:blipFill>
        <p:spPr>
          <a:xfrm>
            <a:off x="347270" y="1796716"/>
            <a:ext cx="6508687" cy="392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02355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544</TotalTime>
  <Words>2466</Words>
  <Application>Microsoft Office PowerPoint</Application>
  <PresentationFormat>Widescreen</PresentationFormat>
  <Paragraphs>228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Retrospect</vt:lpstr>
      <vt:lpstr>PowerPoint Presentation</vt:lpstr>
      <vt:lpstr>Table of Content</vt:lpstr>
      <vt:lpstr>Problem Statement</vt:lpstr>
      <vt:lpstr>Research Objectives</vt:lpstr>
      <vt:lpstr>Expected Deliverables</vt:lpstr>
      <vt:lpstr>Methodology</vt:lpstr>
      <vt:lpstr>Data Understanding &amp; Preparation</vt:lpstr>
      <vt:lpstr>EDA-1: Trends &amp; Mix</vt:lpstr>
      <vt:lpstr>EDA-2: Geography (map)</vt:lpstr>
      <vt:lpstr>EDA-3: Drivers (Scatter + Heatmap)</vt:lpstr>
      <vt:lpstr>Model Development &amp; Evaluation</vt:lpstr>
      <vt:lpstr>Price Trend Over Time (Yearly Average)</vt:lpstr>
      <vt:lpstr>Floor Area vs Resale Price (Scatter)</vt:lpstr>
      <vt:lpstr>Correlation Heatmap (Drivers &amp; Collinearity)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ZHU ZIHAN</dc:creator>
  <cp:lastModifiedBy>ZHU ZIHAN</cp:lastModifiedBy>
  <cp:revision>25</cp:revision>
  <dcterms:created xsi:type="dcterms:W3CDTF">2025-11-02T17:04:24Z</dcterms:created>
  <dcterms:modified xsi:type="dcterms:W3CDTF">2025-11-07T03:53:08Z</dcterms:modified>
</cp:coreProperties>
</file>

<file path=docProps/thumbnail.jpeg>
</file>